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0" r:id="rId3"/>
    <p:sldId id="256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703" autoAdjust="0"/>
    <p:restoredTop sz="94660"/>
  </p:normalViewPr>
  <p:slideViewPr>
    <p:cSldViewPr>
      <p:cViewPr varScale="1">
        <p:scale>
          <a:sx n="75" d="100"/>
          <a:sy n="75" d="100"/>
        </p:scale>
        <p:origin x="-85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869C88-912C-4683-9291-0AF9B3C95574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4C7D5-0E44-491A-B3FD-641768E783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C72D6A-DFF2-4F29-8FDF-E3C78244902F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225C4-9468-4544-9951-D9747F0F35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D32121-E42D-42B1-8A98-399FC223CF25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D1C212-D505-425C-A683-81424777F8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DC3D92-AEE0-48F7-A176-A328E3D3D498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82853-4E95-4BC1-9673-4FE8E4BD07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324B1-3531-4C67-A797-6AD443EF216C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8C9F-E41A-470A-A15E-2967E3D166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8B3C3-14F8-4FA8-B333-C5BBC313C2D7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03157C-EB57-491E-970A-B62293637E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2485A-ED2A-4D76-B4B4-C43153E881ED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5E93B-5312-4C98-B92B-DBD7315C55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050ED3-AC3E-4F8E-9E3C-CE57844C4F94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EA5AAB-36AC-4058-9DF8-D10E27F9A5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BD334F-6159-49A5-BED5-EBACC7F61662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A1A22-CB82-4F5E-941C-D6D9178206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DC76C-E82A-4DEA-81CE-9B47D368200F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0DD0A-EAD9-485C-ADAE-175D9BF2EB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A05C32-FCA1-4ED5-89E0-EA4F1CEE8A86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5FEC2A-19CC-426E-8F0A-50914BF007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3D3E06-C770-4B9D-A90C-72BCF28390AC}" type="datetimeFigureOut">
              <a:rPr lang="ru-RU" smtClean="0"/>
              <a:pPr>
                <a:defRPr/>
              </a:pPr>
              <a:t>17.01.2016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3EE480-5386-402E-83F4-5D47F4F1C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609600"/>
            <a:ext cx="8382000" cy="16764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charset="0"/>
              </a:rPr>
              <a:t>Буква </a:t>
            </a:r>
            <a:r>
              <a:rPr lang="ru-RU" sz="8000" b="1" i="1" dirty="0" err="1" smtClean="0">
                <a:solidFill>
                  <a:srgbClr val="FF0000"/>
                </a:solidFill>
                <a:latin typeface="Arial" charset="0"/>
              </a:rPr>
              <a:t>ь</a:t>
            </a:r>
            <a:r>
              <a:rPr lang="ru-RU" sz="3600" b="1" dirty="0" smtClean="0">
                <a:latin typeface="Arial" charset="0"/>
              </a:rPr>
              <a:t> на конце кратких прилагательных после букв шипящих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636838"/>
            <a:ext cx="8229600" cy="2743200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dirty="0" smtClean="0"/>
              <a:t> РУССКИЙ ЯЗЫК, </a:t>
            </a:r>
            <a:r>
              <a:rPr lang="ru-RU" dirty="0" smtClean="0">
                <a:latin typeface="Arial" charset="0"/>
              </a:rPr>
              <a:t>6</a:t>
            </a:r>
            <a:r>
              <a:rPr lang="ru-RU" dirty="0" smtClean="0"/>
              <a:t> КЛАСС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endParaRPr lang="ru-RU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dirty="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dirty="0" smtClean="0"/>
              <a:t>                                                                                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55650" y="573405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400"/>
              <a:t>                                                             </a:t>
            </a:r>
            <a:endParaRPr lang="ru-RU"/>
          </a:p>
        </p:txBody>
      </p:sp>
      <p:pic>
        <p:nvPicPr>
          <p:cNvPr id="6" name="Picture 3" descr="http://img-fotki.yandex.ru/get/9090/193868569.1/0_b41bb_8722a6e7_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284984"/>
            <a:ext cx="2654190" cy="3218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0"/>
            <a:ext cx="8929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alibri" pitchFamily="34" charset="0"/>
              </a:rPr>
              <a:t>Определяем проблему урока</a:t>
            </a:r>
          </a:p>
        </p:txBody>
      </p:sp>
      <p:pic>
        <p:nvPicPr>
          <p:cNvPr id="5" name="Рисунок 4" descr="69490770_07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2800" y="3152775"/>
            <a:ext cx="45212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785813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>
                <a:latin typeface="Calibri" pitchFamily="34" charset="0"/>
              </a:rPr>
              <a:t>Образуйте краткие формы от прилагательных</a:t>
            </a:r>
            <a:r>
              <a:rPr lang="ru-RU" sz="2800" b="1">
                <a:latin typeface="Calibri" pitchFamily="34" charset="0"/>
              </a:rPr>
              <a:t> </a:t>
            </a:r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свежий</a:t>
            </a:r>
            <a:r>
              <a:rPr lang="ru-RU" sz="2800" i="1"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и</a:t>
            </a:r>
            <a:r>
              <a:rPr lang="ru-RU" sz="2800" b="1">
                <a:latin typeface="Calibri" pitchFamily="34" charset="0"/>
              </a:rPr>
              <a:t> </a:t>
            </a:r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могучий</a:t>
            </a:r>
            <a:r>
              <a:rPr lang="ru-RU" sz="2800">
                <a:latin typeface="Calibri" pitchFamily="34" charset="0"/>
              </a:rPr>
              <a:t>.</a:t>
            </a:r>
          </a:p>
        </p:txBody>
      </p:sp>
      <p:sp>
        <p:nvSpPr>
          <p:cNvPr id="7" name="Овал 6"/>
          <p:cNvSpPr/>
          <p:nvPr/>
        </p:nvSpPr>
        <p:spPr>
          <a:xfrm>
            <a:off x="214313" y="5857875"/>
            <a:ext cx="1214437" cy="857250"/>
          </a:xfrm>
          <a:prstGeom prst="ellipse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2875" y="5929313"/>
            <a:ext cx="13573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Проверь себя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7188" y="2000250"/>
            <a:ext cx="40719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свежий – </a:t>
            </a:r>
          </a:p>
          <a:p>
            <a:endParaRPr lang="ru-RU" sz="2800" b="1">
              <a:solidFill>
                <a:schemeClr val="hlink"/>
              </a:solidFill>
              <a:latin typeface="Calibri" pitchFamily="34" charset="0"/>
            </a:endParaRPr>
          </a:p>
          <a:p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могучий –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3500438"/>
            <a:ext cx="6715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>
                <a:latin typeface="Calibri" pitchFamily="34" charset="0"/>
              </a:rPr>
              <a:t>Какая орфографическая проблема </a:t>
            </a:r>
            <a:endParaRPr lang="ru-RU" sz="2800"/>
          </a:p>
          <a:p>
            <a:pPr>
              <a:buFont typeface="Wingdings" pitchFamily="2" charset="2"/>
              <a:buNone/>
            </a:pPr>
            <a:r>
              <a:rPr lang="ru-RU" sz="2800">
                <a:latin typeface="Calibri" pitchFamily="34" charset="0"/>
              </a:rPr>
              <a:t>здесь возникает?</a:t>
            </a:r>
            <a:r>
              <a:rPr lang="ru-RU" sz="2800"/>
              <a:t> </a:t>
            </a:r>
            <a:r>
              <a:rPr lang="ru-RU" sz="2800">
                <a:latin typeface="Calibri" pitchFamily="34" charset="0"/>
              </a:rPr>
              <a:t>Почему?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3500438" y="1214438"/>
            <a:ext cx="3286125" cy="2071687"/>
          </a:xfrm>
          <a:prstGeom prst="cloudCallout">
            <a:avLst>
              <a:gd name="adj1" fmla="val 38671"/>
              <a:gd name="adj2" fmla="val 73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71938" y="1714500"/>
            <a:ext cx="214312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bg1"/>
                </a:solidFill>
                <a:latin typeface="Calibri" pitchFamily="34" charset="0"/>
              </a:rPr>
              <a:t>Шипящий на конце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4572000"/>
            <a:ext cx="46434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>
                <a:latin typeface="Calibri" pitchFamily="34" charset="0"/>
              </a:rPr>
              <a:t>Сформулируйте проблемный вопрос.</a:t>
            </a:r>
          </a:p>
        </p:txBody>
      </p:sp>
      <p:sp>
        <p:nvSpPr>
          <p:cNvPr id="21" name="Выноска-облако 20"/>
          <p:cNvSpPr/>
          <p:nvPr/>
        </p:nvSpPr>
        <p:spPr>
          <a:xfrm>
            <a:off x="3500438" y="1214438"/>
            <a:ext cx="3286125" cy="2071687"/>
          </a:xfrm>
          <a:prstGeom prst="cloudCallout">
            <a:avLst>
              <a:gd name="adj1" fmla="val 38671"/>
              <a:gd name="adj2" fmla="val 73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708400" y="1412875"/>
            <a:ext cx="2928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Calibri" pitchFamily="34" charset="0"/>
              </a:rPr>
              <a:t>Нужно ли писать Ь после шипящих на конце кратких прилагательных?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395288" y="1989138"/>
            <a:ext cx="40719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               </a:t>
            </a:r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– свеж</a:t>
            </a:r>
          </a:p>
          <a:p>
            <a:endParaRPr lang="ru-RU" sz="2800" b="1">
              <a:solidFill>
                <a:schemeClr val="hlink"/>
              </a:solidFill>
              <a:latin typeface="Calibri" pitchFamily="34" charset="0"/>
            </a:endParaRPr>
          </a:p>
          <a:p>
            <a:r>
              <a:rPr lang="ru-RU" sz="2800" b="1">
                <a:latin typeface="Calibri" pitchFamily="34" charset="0"/>
              </a:rPr>
              <a:t>                 </a:t>
            </a:r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– могуч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395288" y="1989138"/>
            <a:ext cx="40719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                            </a:t>
            </a:r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(?)</a:t>
            </a:r>
          </a:p>
          <a:p>
            <a:endParaRPr lang="ru-RU" sz="2800" b="1">
              <a:solidFill>
                <a:schemeClr val="hlink"/>
              </a:solidFill>
              <a:latin typeface="Calibri" pitchFamily="34" charset="0"/>
            </a:endParaRPr>
          </a:p>
          <a:p>
            <a:r>
              <a:rPr lang="ru-RU" sz="2800" b="1">
                <a:latin typeface="Calibri" pitchFamily="34" charset="0"/>
              </a:rPr>
              <a:t>                                </a:t>
            </a:r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(?)</a:t>
            </a:r>
          </a:p>
        </p:txBody>
      </p: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395288" y="1989138"/>
            <a:ext cx="40719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               </a:t>
            </a:r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– све</a:t>
            </a:r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ж</a:t>
            </a:r>
          </a:p>
          <a:p>
            <a:endParaRPr lang="ru-RU" sz="2800" b="1">
              <a:solidFill>
                <a:schemeClr val="hlink"/>
              </a:solidFill>
              <a:latin typeface="Calibri" pitchFamily="34" charset="0"/>
            </a:endParaRPr>
          </a:p>
          <a:p>
            <a:r>
              <a:rPr lang="ru-RU" sz="2800" b="1">
                <a:latin typeface="Calibri" pitchFamily="34" charset="0"/>
              </a:rPr>
              <a:t>                 </a:t>
            </a:r>
            <a:r>
              <a:rPr lang="ru-RU" sz="2800" b="1">
                <a:solidFill>
                  <a:schemeClr val="hlink"/>
                </a:solidFill>
                <a:latin typeface="Calibri" pitchFamily="34" charset="0"/>
              </a:rPr>
              <a:t>– могу</a:t>
            </a:r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6" grpId="0" build="allAtOnce"/>
      <p:bldP spid="7" grpId="0" animBg="1"/>
      <p:bldP spid="8" grpId="0" build="allAtOnce"/>
      <p:bldP spid="9" grpId="0" uiExpand="1" build="allAtOnce"/>
      <p:bldP spid="10" grpId="0" build="allAtOnce"/>
      <p:bldP spid="12" grpId="0" animBg="1"/>
      <p:bldP spid="13" grpId="0" build="allAtOnce"/>
      <p:bldP spid="20" grpId="0" build="allAtOnce"/>
      <p:bldP spid="21" grpId="0" animBg="1"/>
      <p:bldP spid="22" grpId="0" build="allAtOnce"/>
      <p:bldP spid="4" grpId="0" uiExpand="1" build="allAtOnce"/>
      <p:bldP spid="11" grpId="0" uiExpand="1" build="allAtOnce"/>
      <p:bldP spid="14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29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0"/>
            <a:ext cx="8929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alibri" pitchFamily="34" charset="0"/>
              </a:rPr>
              <a:t>Решаем проблему, открываем новые знания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42938"/>
            <a:ext cx="9396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>
                <a:latin typeface="Calibri" pitchFamily="34" charset="0"/>
              </a:rPr>
              <a:t>Прочитайте поэтические тексты из упр. 304. </a:t>
            </a:r>
          </a:p>
          <a:p>
            <a:pPr>
              <a:buFont typeface="Wingdings" pitchFamily="2" charset="2"/>
              <a:buNone/>
            </a:pPr>
            <a:r>
              <a:rPr lang="ru-RU" sz="2400">
                <a:latin typeface="Calibri" pitchFamily="34" charset="0"/>
              </a:rPr>
              <a:t>Выпишите краткие прилагательные, на конце которых есть шипящий.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85813" y="1857375"/>
            <a:ext cx="23574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hlink"/>
                </a:solidFill>
                <a:latin typeface="Calibri" pitchFamily="34" charset="0"/>
              </a:rPr>
              <a:t>хорош</a:t>
            </a:r>
          </a:p>
          <a:p>
            <a:endParaRPr lang="ru-RU" sz="3600" b="1">
              <a:solidFill>
                <a:schemeClr val="hlink"/>
              </a:solidFill>
              <a:latin typeface="Calibri" pitchFamily="34" charset="0"/>
            </a:endParaRPr>
          </a:p>
          <a:p>
            <a:r>
              <a:rPr lang="ru-RU" sz="3600" b="1">
                <a:solidFill>
                  <a:schemeClr val="hlink"/>
                </a:solidFill>
                <a:latin typeface="Calibri" pitchFamily="34" charset="0"/>
              </a:rPr>
              <a:t>зловещ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414972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>
                <a:latin typeface="Calibri" pitchFamily="34" charset="0"/>
              </a:rPr>
              <a:t>Сформулируйте правило правописания кратких форм прилагательных с шипящим на конце слова.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5300663"/>
            <a:ext cx="9251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>
                <a:latin typeface="Calibri" pitchFamily="34" charset="0"/>
              </a:rPr>
              <a:t>Сравните свою формулировку с текстом </a:t>
            </a:r>
          </a:p>
          <a:p>
            <a:pPr algn="ctr">
              <a:buFont typeface="Wingdings" pitchFamily="2" charset="2"/>
              <a:buNone/>
            </a:pPr>
            <a:r>
              <a:rPr lang="ru-RU" sz="2400">
                <a:latin typeface="Calibri" pitchFamily="34" charset="0"/>
              </a:rPr>
              <a:t>в рамке учебника (упр. 305).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785938" y="2357438"/>
            <a:ext cx="428625" cy="158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00250" y="3500438"/>
            <a:ext cx="428625" cy="158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blank-sign-quest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412875"/>
            <a:ext cx="5364162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75" y="1714500"/>
            <a:ext cx="3302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2786063"/>
            <a:ext cx="3302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4" grpId="0" build="allAtOnce"/>
      <p:bldP spid="7" grpId="0" build="p"/>
      <p:bldP spid="8" grpId="0" build="allAtOnce"/>
      <p:bldP spid="9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7429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>
                <a:latin typeface="Calibri" pitchFamily="34" charset="0"/>
              </a:rPr>
              <a:t>Сопоставьте данное правило с правилами употребления </a:t>
            </a:r>
            <a:r>
              <a:rPr lang="en-US" sz="2400">
                <a:latin typeface="Calibri" pitchFamily="34" charset="0"/>
              </a:rPr>
              <a:t>/</a:t>
            </a:r>
            <a:r>
              <a:rPr lang="ru-RU" sz="2400">
                <a:latin typeface="Calibri" pitchFamily="34" charset="0"/>
              </a:rPr>
              <a:t> неупотребления буквы </a:t>
            </a:r>
            <a:r>
              <a:rPr lang="ru-RU" sz="2400" b="1" i="1">
                <a:latin typeface="Calibri" pitchFamily="34" charset="0"/>
              </a:rPr>
              <a:t>Ь</a:t>
            </a:r>
            <a:r>
              <a:rPr lang="ru-RU" sz="2400">
                <a:latin typeface="Calibri" pitchFamily="34" charset="0"/>
              </a:rPr>
              <a:t> после букв шипящих на конце имён существительных и глаголов. Заполните таблицу.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284" y="1700199"/>
          <a:ext cx="8143932" cy="508637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714644"/>
                <a:gridCol w="2714644"/>
                <a:gridCol w="2714644"/>
              </a:tblGrid>
              <a:tr h="84853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Часть речи</a:t>
                      </a:r>
                      <a:endParaRPr lang="ru-RU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Ь пишется</a:t>
                      </a:r>
                      <a:endParaRPr lang="ru-RU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Ь не пишется</a:t>
                      </a:r>
                      <a:endParaRPr lang="ru-RU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483103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Существительное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83134">
                <a:tc>
                  <a:txBody>
                    <a:bodyPr/>
                    <a:lstStyle/>
                    <a:p>
                      <a:pPr algn="ctr"/>
                      <a:endParaRPr lang="ru-RU" sz="2800" dirty="0" smtClean="0"/>
                    </a:p>
                    <a:p>
                      <a:pPr algn="ctr"/>
                      <a:r>
                        <a:rPr lang="ru-RU" sz="2800" dirty="0" smtClean="0"/>
                        <a:t>Глагол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7904">
                <a:tc>
                  <a:txBody>
                    <a:bodyPr/>
                    <a:lstStyle/>
                    <a:p>
                      <a:pPr algn="ctr"/>
                      <a:endParaRPr lang="ru-RU" sz="2800" b="0" dirty="0" smtClean="0"/>
                    </a:p>
                    <a:p>
                      <a:pPr algn="ctr"/>
                      <a:r>
                        <a:rPr lang="ru-RU" sz="2800" b="0" dirty="0" smtClean="0"/>
                        <a:t>Прилагательное</a:t>
                      </a:r>
                    </a:p>
                    <a:p>
                      <a:pPr algn="ctr"/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7380288" y="260350"/>
            <a:ext cx="1439862" cy="857250"/>
          </a:xfrm>
          <a:prstGeom prst="ellipse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380288" y="404813"/>
            <a:ext cx="13890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Проверьте себя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29000" y="2714625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3-е скл., ж.р.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43625" y="2643188"/>
            <a:ext cx="228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1-е скл., ж.р.</a:t>
            </a:r>
          </a:p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2-е скл., м.р.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48038" y="4005263"/>
            <a:ext cx="25003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1) неопр. форма</a:t>
            </a:r>
          </a:p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2) повелит. накл.</a:t>
            </a:r>
          </a:p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3) 2-е л., ед.ч.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940425" y="5734050"/>
            <a:ext cx="2928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краткая форма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animBg="1"/>
      <p:bldP spid="5" grpId="0" build="allAtOnce"/>
      <p:bldP spid="6" grpId="0" build="allAtOnce"/>
      <p:bldP spid="7" grpId="0" uiExpand="1" build="p"/>
      <p:bldP spid="8" grpId="0" uiExpand="1" build="p"/>
      <p:bldP spid="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-71438"/>
            <a:ext cx="8929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alibri" pitchFamily="34" charset="0"/>
              </a:rPr>
              <a:t>Развиваем умения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642938"/>
            <a:ext cx="7019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800" dirty="0">
                <a:solidFill>
                  <a:srgbClr val="008000"/>
                </a:solidFill>
                <a:latin typeface="Calibri" pitchFamily="34" charset="0"/>
              </a:rPr>
              <a:t>Работа в парах</a:t>
            </a:r>
            <a:r>
              <a:rPr lang="ru-RU" sz="2800" dirty="0" smtClean="0">
                <a:solidFill>
                  <a:srgbClr val="008000"/>
                </a:solidFill>
                <a:latin typeface="Calibri" pitchFamily="34" charset="0"/>
              </a:rPr>
              <a:t>. Запишите слова!  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524750" y="836613"/>
            <a:ext cx="1368425" cy="857250"/>
          </a:xfrm>
          <a:prstGeom prst="ellipse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24750" y="981075"/>
            <a:ext cx="1430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Проверьте себя</a:t>
            </a:r>
          </a:p>
        </p:txBody>
      </p:sp>
      <p:pic>
        <p:nvPicPr>
          <p:cNvPr id="8" name="Рисунок 7" descr="walru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28750"/>
            <a:ext cx="46482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1071563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печ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 i="1">
                <a:latin typeface="Calibri" pitchFamily="34" charset="0"/>
              </a:rPr>
              <a:t>(сущ., 3-е скл..; или глаг., неопред.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форма)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1412875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морж</a:t>
            </a:r>
            <a:r>
              <a:rPr lang="ru-RU" sz="2400">
                <a:latin typeface="Calibri" pitchFamily="34" charset="0"/>
              </a:rPr>
              <a:t>   </a:t>
            </a:r>
            <a:r>
              <a:rPr lang="ru-RU" sz="2400" i="1">
                <a:latin typeface="Calibri" pitchFamily="34" charset="0"/>
              </a:rPr>
              <a:t>(сущ., м.р.</a:t>
            </a:r>
            <a:r>
              <a:rPr lang="ru-RU" sz="2400" i="1"/>
              <a:t>,</a:t>
            </a:r>
            <a:r>
              <a:rPr lang="ru-RU" sz="2400" i="1">
                <a:latin typeface="Calibri" pitchFamily="34" charset="0"/>
              </a:rPr>
              <a:t> 2-е скл.)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1857375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еш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 i="1">
                <a:latin typeface="Calibri" pitchFamily="34" charset="0"/>
              </a:rPr>
              <a:t>(глаг., повелит.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накл.)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276475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хорош   </a:t>
            </a:r>
            <a:r>
              <a:rPr lang="ru-RU" sz="2400" i="1">
                <a:latin typeface="Calibri" pitchFamily="34" charset="0"/>
              </a:rPr>
              <a:t>(прилаг., кратк.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форма)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2708275"/>
            <a:ext cx="5929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бельчонок</a:t>
            </a:r>
            <a:r>
              <a:rPr lang="ru-RU" sz="2400" b="1">
                <a:latin typeface="Calibri" pitchFamily="34" charset="0"/>
              </a:rPr>
              <a:t> </a:t>
            </a:r>
            <a:r>
              <a:rPr lang="ru-RU">
                <a:latin typeface="Calibri" pitchFamily="34" charset="0"/>
              </a:rPr>
              <a:t>–</a:t>
            </a:r>
            <a:r>
              <a:rPr lang="ru-RU" b="1"/>
              <a:t> </a:t>
            </a:r>
            <a:r>
              <a:rPr lang="ru-RU" sz="2000" i="1">
                <a:latin typeface="Calibri" pitchFamily="34" charset="0"/>
              </a:rPr>
              <a:t>орфограмма-буква гласного </a:t>
            </a:r>
            <a:r>
              <a:rPr lang="ru-RU" sz="2000" b="1" i="1">
                <a:latin typeface="Calibri" pitchFamily="34" charset="0"/>
              </a:rPr>
              <a:t>о</a:t>
            </a:r>
            <a:r>
              <a:rPr lang="ru-RU" sz="2000" i="1">
                <a:latin typeface="Calibri" pitchFamily="34" charset="0"/>
              </a:rPr>
              <a:t>,</a:t>
            </a:r>
            <a:r>
              <a:rPr lang="ru-RU" sz="2000" b="1" i="1"/>
              <a:t> </a:t>
            </a:r>
            <a:r>
              <a:rPr lang="ru-RU" sz="2000" b="1" i="1">
                <a:latin typeface="Calibri" pitchFamily="34" charset="0"/>
              </a:rPr>
              <a:t>е</a:t>
            </a:r>
            <a:r>
              <a:rPr lang="ru-RU" sz="2000" i="1">
                <a:latin typeface="Calibri" pitchFamily="34" charset="0"/>
              </a:rPr>
              <a:t> после букв шипящих в суффиксе имён сущ-х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0" y="3429000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ёж</a:t>
            </a:r>
            <a:r>
              <a:rPr lang="ru-RU" sz="2400">
                <a:latin typeface="Calibri" pitchFamily="34" charset="0"/>
              </a:rPr>
              <a:t>   </a:t>
            </a:r>
            <a:r>
              <a:rPr lang="ru-RU" sz="2400" i="1">
                <a:latin typeface="Calibri" pitchFamily="34" charset="0"/>
              </a:rPr>
              <a:t>(сущ., м.р.</a:t>
            </a:r>
            <a:r>
              <a:rPr lang="ru-RU" sz="2400" i="1"/>
              <a:t>,</a:t>
            </a:r>
            <a:r>
              <a:rPr lang="ru-RU" sz="2400" i="1">
                <a:latin typeface="Calibri" pitchFamily="34" charset="0"/>
              </a:rPr>
              <a:t> 2-е скл.)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3860800"/>
            <a:ext cx="5643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ежонок</a:t>
            </a:r>
            <a:r>
              <a:rPr lang="ru-RU" sz="2400" b="1">
                <a:latin typeface="Calibri" pitchFamily="34" charset="0"/>
              </a:rPr>
              <a:t> </a:t>
            </a:r>
            <a:r>
              <a:rPr lang="ru-RU" sz="2000"/>
              <a:t>– </a:t>
            </a:r>
            <a:r>
              <a:rPr lang="ru-RU" sz="2000" i="1">
                <a:latin typeface="Calibri" pitchFamily="34" charset="0"/>
              </a:rPr>
              <a:t>орфограмма-буква гласного </a:t>
            </a:r>
            <a:r>
              <a:rPr lang="ru-RU" sz="2000" b="1" i="1">
                <a:latin typeface="Calibri" pitchFamily="34" charset="0"/>
              </a:rPr>
              <a:t>о</a:t>
            </a:r>
            <a:r>
              <a:rPr lang="ru-RU" sz="2000" i="1">
                <a:latin typeface="Calibri" pitchFamily="34" charset="0"/>
              </a:rPr>
              <a:t>,</a:t>
            </a:r>
            <a:r>
              <a:rPr lang="ru-RU" sz="2000" i="1"/>
              <a:t> </a:t>
            </a:r>
            <a:r>
              <a:rPr lang="ru-RU" sz="2000" b="1" i="1">
                <a:latin typeface="Calibri" pitchFamily="34" charset="0"/>
              </a:rPr>
              <a:t>е</a:t>
            </a:r>
            <a:r>
              <a:rPr lang="ru-RU" sz="2000" i="1">
                <a:latin typeface="Calibri" pitchFamily="34" charset="0"/>
              </a:rPr>
              <a:t> после букв шипящих в суффиксе им</a:t>
            </a:r>
            <a:r>
              <a:rPr lang="ru-RU" sz="2000" i="1"/>
              <a:t>ё</a:t>
            </a:r>
            <a:r>
              <a:rPr lang="ru-RU" sz="2000" i="1">
                <a:latin typeface="Calibri" pitchFamily="34" charset="0"/>
              </a:rPr>
              <a:t>н сущ-х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4572000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жеч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/>
              <a:t> </a:t>
            </a:r>
            <a:r>
              <a:rPr lang="ru-RU" sz="2400" i="1">
                <a:latin typeface="Calibri" pitchFamily="34" charset="0"/>
              </a:rPr>
              <a:t>(глаг., неопред.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форма)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4941888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реч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/>
              <a:t> </a:t>
            </a:r>
            <a:r>
              <a:rPr lang="ru-RU" sz="2400" i="1">
                <a:latin typeface="Calibri" pitchFamily="34" charset="0"/>
              </a:rPr>
              <a:t>(сущ., 3-е скл.)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5300663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спиш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2400">
                <a:latin typeface="Calibri" pitchFamily="34" charset="0"/>
              </a:rPr>
              <a:t> </a:t>
            </a:r>
            <a:r>
              <a:rPr lang="ru-RU" sz="2400"/>
              <a:t> </a:t>
            </a:r>
            <a:r>
              <a:rPr lang="ru-RU" sz="2400" i="1">
                <a:latin typeface="Calibri" pitchFamily="34" charset="0"/>
              </a:rPr>
              <a:t>(глаг., 2-е л., ед.ч.)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5661025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пахуч</a:t>
            </a:r>
            <a:r>
              <a:rPr lang="ru-RU" sz="2400">
                <a:latin typeface="Calibri" pitchFamily="34" charset="0"/>
              </a:rPr>
              <a:t>   </a:t>
            </a:r>
            <a:r>
              <a:rPr lang="ru-RU" sz="2400" i="1">
                <a:latin typeface="Calibri" pitchFamily="34" charset="0"/>
              </a:rPr>
              <a:t>(прилаг., кратк.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форма)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6021388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свеж</a:t>
            </a:r>
            <a:r>
              <a:rPr lang="ru-RU" sz="2400">
                <a:latin typeface="Calibri" pitchFamily="34" charset="0"/>
              </a:rPr>
              <a:t>   </a:t>
            </a:r>
            <a:r>
              <a:rPr lang="ru-RU" sz="2400" i="1">
                <a:latin typeface="Calibri" pitchFamily="34" charset="0"/>
              </a:rPr>
              <a:t>(прилаг., кратк.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форма)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0" y="6396038"/>
            <a:ext cx="650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реж</a:t>
            </a:r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ь</a:t>
            </a:r>
            <a:r>
              <a:rPr lang="ru-RU" sz="2400" b="1">
                <a:latin typeface="Calibri" pitchFamily="34" charset="0"/>
              </a:rPr>
              <a:t> </a:t>
            </a:r>
            <a:r>
              <a:rPr lang="ru-RU" sz="2400" b="1"/>
              <a:t> </a:t>
            </a:r>
            <a:r>
              <a:rPr lang="ru-RU" sz="2400" i="1">
                <a:latin typeface="Calibri" pitchFamily="34" charset="0"/>
              </a:rPr>
              <a:t>(глаг., повелит.</a:t>
            </a:r>
            <a:r>
              <a:rPr lang="ru-RU" sz="2400" i="1"/>
              <a:t> </a:t>
            </a:r>
            <a:r>
              <a:rPr lang="ru-RU" sz="2400" i="1">
                <a:latin typeface="Calibri" pitchFamily="34" charset="0"/>
              </a:rPr>
              <a:t>накл.)</a:t>
            </a:r>
          </a:p>
        </p:txBody>
      </p:sp>
      <p:cxnSp>
        <p:nvCxnSpPr>
          <p:cNvPr id="24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539750" y="1412875"/>
            <a:ext cx="214313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27088" y="1773238"/>
            <a:ext cx="285750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8" name="Прямая соединительная линия 27"/>
          <p:cNvCxnSpPr>
            <a:cxnSpLocks noChangeShapeType="1"/>
          </p:cNvCxnSpPr>
          <p:nvPr/>
        </p:nvCxnSpPr>
        <p:spPr bwMode="auto">
          <a:xfrm>
            <a:off x="468313" y="2205038"/>
            <a:ext cx="212725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9" name="Прямая соединительная линия 28"/>
          <p:cNvCxnSpPr>
            <a:cxnSpLocks noChangeShapeType="1"/>
          </p:cNvCxnSpPr>
          <p:nvPr/>
        </p:nvCxnSpPr>
        <p:spPr bwMode="auto">
          <a:xfrm>
            <a:off x="900113" y="2636838"/>
            <a:ext cx="214312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1" name="Прямая соединительная линия 30"/>
          <p:cNvCxnSpPr>
            <a:cxnSpLocks noChangeShapeType="1"/>
          </p:cNvCxnSpPr>
          <p:nvPr/>
        </p:nvCxnSpPr>
        <p:spPr bwMode="auto">
          <a:xfrm>
            <a:off x="827088" y="3068638"/>
            <a:ext cx="214312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2" name="Прямая соединительная линия 31"/>
          <p:cNvCxnSpPr>
            <a:cxnSpLocks noChangeShapeType="1"/>
          </p:cNvCxnSpPr>
          <p:nvPr/>
        </p:nvCxnSpPr>
        <p:spPr bwMode="auto">
          <a:xfrm>
            <a:off x="468313" y="3789363"/>
            <a:ext cx="212725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4" name="Прямая соединительная линия 33"/>
          <p:cNvCxnSpPr>
            <a:cxnSpLocks noChangeShapeType="1"/>
          </p:cNvCxnSpPr>
          <p:nvPr/>
        </p:nvCxnSpPr>
        <p:spPr bwMode="auto">
          <a:xfrm>
            <a:off x="468313" y="4221163"/>
            <a:ext cx="212725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5" name="Прямая соединительная линия 34"/>
          <p:cNvCxnSpPr>
            <a:cxnSpLocks noChangeShapeType="1"/>
          </p:cNvCxnSpPr>
          <p:nvPr/>
        </p:nvCxnSpPr>
        <p:spPr bwMode="auto">
          <a:xfrm>
            <a:off x="611188" y="4941888"/>
            <a:ext cx="214312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6" name="Прямая соединительная линия 35"/>
          <p:cNvCxnSpPr>
            <a:cxnSpLocks noChangeShapeType="1"/>
          </p:cNvCxnSpPr>
          <p:nvPr/>
        </p:nvCxnSpPr>
        <p:spPr bwMode="auto">
          <a:xfrm>
            <a:off x="539750" y="5300663"/>
            <a:ext cx="214313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7" name="Прямая соединительная линия 36"/>
          <p:cNvCxnSpPr>
            <a:cxnSpLocks noChangeShapeType="1"/>
          </p:cNvCxnSpPr>
          <p:nvPr/>
        </p:nvCxnSpPr>
        <p:spPr bwMode="auto">
          <a:xfrm>
            <a:off x="755650" y="5661025"/>
            <a:ext cx="214313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8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827088" y="6021388"/>
            <a:ext cx="214312" cy="1587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9" name="Прямая соединительная линия 38"/>
          <p:cNvCxnSpPr>
            <a:cxnSpLocks noChangeShapeType="1"/>
          </p:cNvCxnSpPr>
          <p:nvPr/>
        </p:nvCxnSpPr>
        <p:spPr bwMode="auto">
          <a:xfrm>
            <a:off x="684213" y="6381750"/>
            <a:ext cx="212725" cy="1588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5" name="Прямая соединительная линия 37"/>
          <p:cNvCxnSpPr>
            <a:cxnSpLocks noChangeShapeType="1"/>
          </p:cNvCxnSpPr>
          <p:nvPr/>
        </p:nvCxnSpPr>
        <p:spPr bwMode="auto">
          <a:xfrm>
            <a:off x="611188" y="6742113"/>
            <a:ext cx="215900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4" grpId="0" build="allAtOnce"/>
      <p:bldP spid="6" grpId="0" animBg="1"/>
      <p:bldP spid="7" grpId="0" build="allAtOnce"/>
      <p:bldP spid="10" grpId="0" build="allAtOnce"/>
      <p:bldP spid="11" grpId="0" build="allAtOnce"/>
      <p:bldP spid="12" grpId="0" build="allAtOnce"/>
      <p:bldP spid="13" grpId="0" build="allAtOnce"/>
      <p:bldP spid="14" grpId="0" build="allAtOnce"/>
      <p:bldP spid="16" grpId="0" build="allAtOnce"/>
      <p:bldP spid="17" grpId="0" build="allAtOnce"/>
      <p:bldP spid="18" grpId="0" build="allAtOnce"/>
      <p:bldP spid="19" grpId="0" build="allAtOnce"/>
      <p:bldP spid="20" grpId="0" build="allAtOnce"/>
      <p:bldP spid="21" grpId="0" build="allAtOnce"/>
      <p:bldP spid="22" grpId="0" build="allAtOnce"/>
      <p:bldP spid="2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0"/>
            <a:ext cx="8929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alibri" pitchFamily="34" charset="0"/>
              </a:rPr>
              <a:t>Рефлексия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928688"/>
            <a:ext cx="6786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Ответь на вопросы теста.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1714500"/>
            <a:ext cx="5214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1. Назови опознавательный признак изученной орфограммы.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4375" y="3000375"/>
            <a:ext cx="5143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А. </a:t>
            </a:r>
            <a:r>
              <a:rPr lang="ru-RU" sz="2800">
                <a:latin typeface="Calibri" pitchFamily="34" charset="0"/>
              </a:rPr>
              <a:t>мягкий согласный в стечении согласных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4375" y="3929063"/>
            <a:ext cx="5286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Б.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стечение согласных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4375" y="4572000"/>
            <a:ext cx="44291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+mn-lt"/>
                <a:cs typeface="+mn-cs"/>
              </a:rPr>
              <a:t>В.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наличие шипящего в конце слова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813" y="5500688"/>
            <a:ext cx="5286375" cy="946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Г. </a:t>
            </a:r>
            <a:r>
              <a:rPr lang="ru-RU" sz="2800">
                <a:solidFill>
                  <a:srgbClr val="0D0D0D"/>
                </a:solidFill>
                <a:latin typeface="Calibri" pitchFamily="34" charset="0"/>
              </a:rPr>
              <a:t>безударное положение гласного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643813" y="6000750"/>
            <a:ext cx="1285875" cy="7143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43813" y="6000750"/>
            <a:ext cx="1285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Проверь себя</a:t>
            </a:r>
          </a:p>
        </p:txBody>
      </p:sp>
      <p:pic>
        <p:nvPicPr>
          <p:cNvPr id="14" name="Рисунок 13" descr="check_25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4714875"/>
            <a:ext cx="29051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JoeHeari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692150"/>
            <a:ext cx="4643437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animBg="1"/>
      <p:bldP spid="1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0"/>
            <a:ext cx="8929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alibri" pitchFamily="34" charset="0"/>
              </a:rPr>
              <a:t>Рефлексия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928688"/>
            <a:ext cx="6786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Ответь на вопросы теста.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1714500"/>
            <a:ext cx="521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2. Найди «лишнее» слово.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1500" y="2714625"/>
            <a:ext cx="5143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А. </a:t>
            </a:r>
            <a:r>
              <a:rPr lang="ru-RU" sz="2800">
                <a:latin typeface="Calibri" pitchFamily="34" charset="0"/>
              </a:rPr>
              <a:t>хорош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" y="3571875"/>
            <a:ext cx="5286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Б.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борщ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" y="4357688"/>
            <a:ext cx="44291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+mn-lt"/>
                <a:cs typeface="+mn-cs"/>
              </a:rPr>
              <a:t>В.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могуч</a:t>
            </a:r>
            <a:endParaRPr lang="ru-RU" sz="2800" dirty="0"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" y="5143500"/>
            <a:ext cx="52863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+mn-lt"/>
                <a:cs typeface="+mn-cs"/>
              </a:rPr>
              <a:t>Г.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свеж</a:t>
            </a:r>
            <a:endParaRPr lang="ru-RU" sz="2800" b="1" dirty="0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643813" y="6000750"/>
            <a:ext cx="1285875" cy="7143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43813" y="6000750"/>
            <a:ext cx="1285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Проверь себя</a:t>
            </a:r>
          </a:p>
        </p:txBody>
      </p:sp>
      <p:pic>
        <p:nvPicPr>
          <p:cNvPr id="14" name="Рисунок 13" descr="check_25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3714750"/>
            <a:ext cx="29051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JoeHeari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714375"/>
            <a:ext cx="4643437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animBg="1"/>
      <p:bldP spid="1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14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0"/>
            <a:ext cx="8929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latin typeface="Calibri" pitchFamily="34" charset="0"/>
              </a:rPr>
              <a:t>Рефлексия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928688"/>
            <a:ext cx="6786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FF0000"/>
                </a:solidFill>
                <a:latin typeface="Calibri" pitchFamily="34" charset="0"/>
              </a:rPr>
              <a:t>Ответь на вопросы теста.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8313" y="1844675"/>
            <a:ext cx="5214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3. </a:t>
            </a:r>
            <a:r>
              <a:rPr lang="ru-RU" sz="2400" b="1" i="1">
                <a:latin typeface="Calibri" pitchFamily="34" charset="0"/>
              </a:rPr>
              <a:t>Ь</a:t>
            </a:r>
            <a:r>
              <a:rPr lang="ru-RU" sz="2400" b="1">
                <a:latin typeface="Calibri" pitchFamily="34" charset="0"/>
              </a:rPr>
              <a:t> не пишется в слове: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0063" y="2428875"/>
            <a:ext cx="5143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А. </a:t>
            </a:r>
            <a:r>
              <a:rPr lang="ru-RU" sz="2800">
                <a:latin typeface="Calibri" pitchFamily="34" charset="0"/>
              </a:rPr>
              <a:t>гореч_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9750" y="3284538"/>
            <a:ext cx="5286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Б.</a:t>
            </a:r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800">
                <a:latin typeface="Calibri" pitchFamily="34" charset="0"/>
              </a:rPr>
              <a:t>отреж_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750" y="4076700"/>
            <a:ext cx="4429125" cy="519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В. </a:t>
            </a:r>
            <a:r>
              <a:rPr lang="ru-RU" sz="2800">
                <a:latin typeface="Calibri" pitchFamily="34" charset="0"/>
              </a:rPr>
              <a:t>спиш_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188" y="4941888"/>
            <a:ext cx="5286375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0000"/>
                </a:solidFill>
                <a:latin typeface="+mn-lt"/>
                <a:cs typeface="+mn-cs"/>
              </a:rPr>
              <a:t>Г.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пригож_</a:t>
            </a:r>
            <a:endParaRPr lang="ru-RU" sz="2800" b="1" dirty="0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643813" y="6000750"/>
            <a:ext cx="1285875" cy="71437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43813" y="6000750"/>
            <a:ext cx="1285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Проверь себя</a:t>
            </a:r>
          </a:p>
        </p:txBody>
      </p:sp>
      <p:pic>
        <p:nvPicPr>
          <p:cNvPr id="14" name="Рисунок 13" descr="check_256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84763"/>
            <a:ext cx="2905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JoeHearin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692150"/>
            <a:ext cx="4643437" cy="511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  <p:bldP spid="6" grpId="0" build="allAtOnce"/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animBg="1"/>
      <p:bldP spid="13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432</Words>
  <Application>Microsoft Office PowerPoint</Application>
  <PresentationFormat>Экран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Буква ь на конце кратких прилагательных после букв шипящих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Татьяна</cp:lastModifiedBy>
  <cp:revision>30</cp:revision>
  <dcterms:created xsi:type="dcterms:W3CDTF">2013-11-15T13:23:41Z</dcterms:created>
  <dcterms:modified xsi:type="dcterms:W3CDTF">2016-01-17T10:20:19Z</dcterms:modified>
</cp:coreProperties>
</file>