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7"/>
  </p:notesMasterIdLst>
  <p:sldIdLst>
    <p:sldId id="256" r:id="rId2"/>
    <p:sldId id="257" r:id="rId3"/>
    <p:sldId id="258" r:id="rId4"/>
    <p:sldId id="279" r:id="rId5"/>
    <p:sldId id="259" r:id="rId6"/>
    <p:sldId id="267" r:id="rId7"/>
    <p:sldId id="263" r:id="rId8"/>
    <p:sldId id="260" r:id="rId9"/>
    <p:sldId id="266" r:id="rId10"/>
    <p:sldId id="261" r:id="rId11"/>
    <p:sldId id="268" r:id="rId12"/>
    <p:sldId id="269" r:id="rId13"/>
    <p:sldId id="262" r:id="rId14"/>
    <p:sldId id="264" r:id="rId15"/>
    <p:sldId id="265" r:id="rId16"/>
    <p:sldId id="272" r:id="rId17"/>
    <p:sldId id="274" r:id="rId18"/>
    <p:sldId id="275" r:id="rId19"/>
    <p:sldId id="277" r:id="rId20"/>
    <p:sldId id="276" r:id="rId21"/>
    <p:sldId id="280" r:id="rId22"/>
    <p:sldId id="281" r:id="rId23"/>
    <p:sldId id="283" r:id="rId24"/>
    <p:sldId id="278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хипова Наталья Петро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3300"/>
    <a:srgbClr val="0066CC"/>
    <a:srgbClr val="46A1A8"/>
    <a:srgbClr val="99CC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7" autoAdjust="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907692-0BAA-452E-A26B-F80C5185368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D66FC-FBFA-44D0-A81B-064EA0EDACE3}" type="slidenum">
              <a:rPr lang="ru-RU"/>
              <a:pPr/>
              <a:t>5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E898-59AF-45CD-A337-1477D5029BC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B587-3EE6-4C00-BDBC-74EE6F32C6F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6B69-7CB3-4BF0-8CA8-C284E896B88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9379C8-08DE-4E61-ABCC-6AAD044A5F8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8802A0-70CD-4B2E-9DE1-FE772152365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4098-E774-49BB-A7FA-039B32E71F6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3591-1768-4BD9-8B8A-91AF7F16473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DC00-6C99-41B6-829E-C7417C6D0CC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9F4A-5F2D-4C4C-AACC-4F7F4B4F118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72-ABF8-45A9-88EF-B00EEC969CA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B808-1AC5-44BF-B3EC-671C38D51A5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F6A-8516-4DD2-81B6-CD87B0F2883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339C-638B-4876-A069-760DEAFD61E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7667-0EDB-42F7-8241-AB33FBF4115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lesnoi%20car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6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Василий Андреевич Жуковский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064" y="2852936"/>
            <a:ext cx="3744912" cy="23050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Слово 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поэте и его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романтической балладе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«Лесной царь»</a:t>
            </a:r>
          </a:p>
        </p:txBody>
      </p:sp>
      <p:pic>
        <p:nvPicPr>
          <p:cNvPr id="2052" name="Picture 4" descr="жуковский"/>
          <p:cNvPicPr>
            <a:picLocks noChangeAspect="1" noChangeArrowheads="1"/>
          </p:cNvPicPr>
          <p:nvPr/>
        </p:nvPicPr>
        <p:blipFill>
          <a:blip r:embed="rId2" cstate="print"/>
          <a:srcRect l="1692" r="9624" b="7666"/>
          <a:stretch>
            <a:fillRect/>
          </a:stretch>
        </p:blipFill>
        <p:spPr bwMode="auto">
          <a:xfrm>
            <a:off x="684213" y="1989138"/>
            <a:ext cx="3744912" cy="4321175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2574925"/>
          </a:xfrm>
        </p:spPr>
        <p:txBody>
          <a:bodyPr/>
          <a:lstStyle/>
          <a:p>
            <a:r>
              <a:rPr lang="ru-RU" sz="3800"/>
              <a:t>«Поэзия необыкновенного человека – Василия Андреевича Жуковского – открыла русскому читателю необыкновенный мир».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8638"/>
            <a:ext cx="8229600" cy="3062287"/>
          </a:xfrm>
        </p:spPr>
        <p:txBody>
          <a:bodyPr/>
          <a:lstStyle/>
          <a:p>
            <a:pPr indent="14288">
              <a:lnSpc>
                <a:spcPct val="90000"/>
              </a:lnSpc>
            </a:pPr>
            <a:r>
              <a:rPr lang="ru-RU" sz="2600" dirty="0"/>
              <a:t>Послушайте балладу Жуковского «Лесной царь», попытайтесь проанализировать свои чувства. </a:t>
            </a:r>
          </a:p>
          <a:p>
            <a:pPr indent="14288">
              <a:lnSpc>
                <a:spcPct val="90000"/>
              </a:lnSpc>
            </a:pPr>
            <a:r>
              <a:rPr lang="ru-RU" sz="2600" dirty="0">
                <a:solidFill>
                  <a:schemeClr val="tx2"/>
                </a:solidFill>
              </a:rPr>
              <a:t>Вопросы</a:t>
            </a:r>
            <a:r>
              <a:rPr lang="ru-RU" sz="2600" dirty="0" smtClean="0">
                <a:solidFill>
                  <a:schemeClr val="tx2"/>
                </a:solidFill>
              </a:rPr>
              <a:t>:</a:t>
            </a:r>
          </a:p>
          <a:p>
            <a:pPr indent="14288">
              <a:lnSpc>
                <a:spcPct val="90000"/>
              </a:lnSpc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Какие слова </a:t>
            </a:r>
          </a:p>
          <a:p>
            <a:pPr indent="14288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Какие </a:t>
            </a:r>
            <a:r>
              <a:rPr lang="ru-RU" sz="2600" dirty="0"/>
              <a:t>чувства вызвала у вас баллада? Почему?</a:t>
            </a:r>
          </a:p>
          <a:p>
            <a:pPr indent="14288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/>
              <a:t>Как поэту удаётся вызвать у читателей эти чувства? В чём секрет баллады?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08E-BFB5-4E08-9085-797A8319C187}" type="slidenum">
              <a:rPr lang="ru-RU" altLang="en-US"/>
              <a:pPr/>
              <a:t>10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Словарь литературоведческих терминов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256212"/>
          </a:xfrm>
        </p:spPr>
        <p:txBody>
          <a:bodyPr/>
          <a:lstStyle/>
          <a:p>
            <a:pPr marL="357188" indent="0" algn="just">
              <a:lnSpc>
                <a:spcPct val="80000"/>
              </a:lnSpc>
            </a:pPr>
            <a:r>
              <a:rPr lang="ru-RU" sz="2400" b="1">
                <a:solidFill>
                  <a:schemeClr val="tx2"/>
                </a:solidFill>
              </a:rPr>
              <a:t>БАЛЛАДА </a:t>
            </a:r>
            <a:r>
              <a:rPr lang="ru-RU" sz="2400"/>
              <a:t>- </a:t>
            </a:r>
            <a:r>
              <a:rPr lang="ru-RU" sz="2000" i="1"/>
              <a:t>(от франц. ballade - танцевальная песня) - </a:t>
            </a:r>
          </a:p>
          <a:p>
            <a:pPr marL="357188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один из жанров лиро-эпической поэзии, повествовательная песня (или стихотворение) с драматическим развитием сюжета, основой которого является необычайный случай. Для Б. характерен относительно небольшой объем, выраженная сюжетность, особая напевность, музыкальность. Часто в Б. присутствует элемент загадочного, фантастического, необъяснимого, недоговоренного, даже трагически неразрешимого. По происхождению Б. связаны с преданиями, народными легендами, соединяют черты рассказа и песни. Б. - один из главных жанров в поэзии сентиментализма и романтизма.</a:t>
            </a:r>
          </a:p>
          <a:p>
            <a:pPr marL="357188" indent="0">
              <a:lnSpc>
                <a:spcPct val="80000"/>
              </a:lnSpc>
            </a:pPr>
            <a:endParaRPr lang="ru-RU" sz="2400"/>
          </a:p>
          <a:p>
            <a:pPr marL="357188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  www.gramma.ru</a:t>
            </a:r>
          </a:p>
          <a:p>
            <a:pPr marL="357188" indent="0">
              <a:lnSpc>
                <a:spcPct val="80000"/>
              </a:lnSpc>
              <a:buFont typeface="Wingdings" pitchFamily="2" charset="2"/>
              <a:buNone/>
            </a:pPr>
            <a:endParaRPr lang="ru-RU" sz="190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D321-C9BD-4CF1-A993-A69C98824261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588125" y="62372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hlinkClick r:id="rId2" action="ppaction://hlinksldjump"/>
              </a:rPr>
              <a:t>Назад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В чем особенность романтической баллады?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Задание </a:t>
            </a:r>
            <a:r>
              <a:rPr lang="en-US" b="1" dirty="0">
                <a:solidFill>
                  <a:schemeClr val="tx2"/>
                </a:solidFill>
              </a:rPr>
              <a:t>III</a:t>
            </a:r>
            <a:r>
              <a:rPr lang="ru-RU" b="1" dirty="0">
                <a:solidFill>
                  <a:schemeClr val="tx2"/>
                </a:solidFill>
              </a:rPr>
              <a:t>.</a:t>
            </a:r>
            <a:r>
              <a:rPr lang="ru-RU" dirty="0"/>
              <a:t> Прочтите балладу </a:t>
            </a:r>
            <a:r>
              <a:rPr lang="ru-RU" dirty="0">
                <a:hlinkClick r:id="rId2" action="ppaction://hlinkfile"/>
              </a:rPr>
              <a:t>(текст), </a:t>
            </a:r>
            <a:r>
              <a:rPr lang="ru-RU" dirty="0"/>
              <a:t>обсудите в группе проблемный вопрос. Для выполнения задания, используйте карточки.</a:t>
            </a:r>
          </a:p>
          <a:p>
            <a:pPr lvl="3"/>
            <a:r>
              <a:rPr lang="ru-RU" sz="2400" dirty="0"/>
              <a:t>1 группа – </a:t>
            </a:r>
            <a:r>
              <a:rPr lang="ru-RU" sz="2400" dirty="0">
                <a:solidFill>
                  <a:schemeClr val="tx2"/>
                </a:solidFill>
                <a:hlinkClick r:id="rId3" action="ppaction://hlinksldjump"/>
              </a:rPr>
              <a:t>карточка № 1</a:t>
            </a:r>
            <a:endParaRPr lang="en-US" sz="2400" dirty="0">
              <a:solidFill>
                <a:schemeClr val="tx2"/>
              </a:solidFill>
            </a:endParaRPr>
          </a:p>
          <a:p>
            <a:pPr lvl="3"/>
            <a:r>
              <a:rPr lang="en-US" sz="2400" dirty="0"/>
              <a:t>2 </a:t>
            </a:r>
            <a:r>
              <a:rPr lang="ru-RU" sz="2400" dirty="0"/>
              <a:t>группа – </a:t>
            </a:r>
            <a:r>
              <a:rPr lang="ru-RU" sz="2400" dirty="0">
                <a:solidFill>
                  <a:schemeClr val="tx2"/>
                </a:solidFill>
                <a:hlinkClick r:id="rId4" action="ppaction://hlinksldjump"/>
              </a:rPr>
              <a:t>карточка № 2</a:t>
            </a:r>
            <a:endParaRPr lang="ru-RU" sz="2400" dirty="0">
              <a:solidFill>
                <a:schemeClr val="tx2"/>
              </a:solidFill>
            </a:endParaRPr>
          </a:p>
          <a:p>
            <a:pPr lvl="3"/>
            <a:r>
              <a:rPr lang="ru-RU" sz="2400" dirty="0"/>
              <a:t>3 группа – </a:t>
            </a:r>
            <a:r>
              <a:rPr lang="ru-RU" sz="2400" dirty="0">
                <a:solidFill>
                  <a:schemeClr val="tx2"/>
                </a:solidFill>
                <a:hlinkClick r:id="rId5" action="ppaction://hlinksldjump"/>
              </a:rPr>
              <a:t>карточка № 3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FB7-D869-4D37-B4A1-86A2E2231D61}" type="slidenum">
              <a:rPr lang="ru-RU" altLang="en-US"/>
              <a:pPr/>
              <a:t>12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Карточка №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600" dirty="0">
              <a:solidFill>
                <a:schemeClr val="tx2"/>
              </a:solidFill>
            </a:endParaRPr>
          </a:p>
          <a:p>
            <a:r>
              <a:rPr lang="ru-RU" sz="2800" dirty="0"/>
              <a:t>Какую картину рисует поэт?</a:t>
            </a:r>
          </a:p>
          <a:p>
            <a:r>
              <a:rPr lang="ru-RU" sz="2800" dirty="0"/>
              <a:t>Что вы представляете, читая эти строки? </a:t>
            </a:r>
          </a:p>
          <a:p>
            <a:r>
              <a:rPr lang="ru-RU" sz="2800" dirty="0"/>
              <a:t>Кто он этот запоздалый путник? Что заставило его пуститься в путь?</a:t>
            </a:r>
          </a:p>
          <a:p>
            <a:r>
              <a:rPr lang="ru-RU" sz="2800" dirty="0"/>
              <a:t>Какая атмосфера создана в произведении?</a:t>
            </a:r>
            <a:endParaRPr lang="ru-RU" sz="2800" u="sng" dirty="0">
              <a:solidFill>
                <a:schemeClr val="tx2"/>
              </a:solidFill>
            </a:endParaRPr>
          </a:p>
          <a:p>
            <a:r>
              <a:rPr lang="ru-RU" sz="2800" dirty="0"/>
              <a:t>Изменилась ли картина в последней строфе?</a:t>
            </a:r>
          </a:p>
          <a:p>
            <a:r>
              <a:rPr lang="ru-RU" sz="2800" dirty="0"/>
              <a:t>Каков финал произведения?</a:t>
            </a:r>
            <a:endParaRPr lang="ru-RU" sz="260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B8C2-90BF-4580-9A76-10242211F564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95963" y="63817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hlinkClick r:id="rId2" action="ppaction://hlinksldjump"/>
              </a:rPr>
              <a:t>Назад</a:t>
            </a:r>
            <a:r>
              <a:rPr lang="ru-RU">
                <a:hlinkClick r:id="rId2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Карточка №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>
              <a:solidFill>
                <a:schemeClr val="tx2"/>
              </a:solidFill>
            </a:endParaRPr>
          </a:p>
          <a:p>
            <a:r>
              <a:rPr lang="ru-RU" sz="2800" dirty="0"/>
              <a:t>Как построена баллада?</a:t>
            </a:r>
          </a:p>
          <a:p>
            <a:r>
              <a:rPr lang="ru-RU" sz="2800" dirty="0"/>
              <a:t>Кто с кем говорит?</a:t>
            </a:r>
          </a:p>
          <a:p>
            <a:r>
              <a:rPr lang="ru-RU" sz="2800" dirty="0"/>
              <a:t>Какие чувства испытывает ребенок?</a:t>
            </a:r>
          </a:p>
          <a:p>
            <a:r>
              <a:rPr lang="ru-RU" sz="2800" dirty="0"/>
              <a:t>Каково отношение Лесного царя к младенцу?</a:t>
            </a:r>
          </a:p>
          <a:p>
            <a:r>
              <a:rPr lang="ru-RU" sz="2800" dirty="0"/>
              <a:t>Почему отец не видит Лесного царя?</a:t>
            </a:r>
          </a:p>
          <a:p>
            <a:r>
              <a:rPr lang="ru-RU" sz="2800" dirty="0"/>
              <a:t>Можем ли мы определенно сказать, сон это или явь?</a:t>
            </a:r>
          </a:p>
          <a:p>
            <a:endParaRPr lang="ru-RU" sz="2800" dirty="0"/>
          </a:p>
          <a:p>
            <a:pPr>
              <a:buFont typeface="Wingdings" pitchFamily="2" charset="2"/>
              <a:buNone/>
            </a:pPr>
            <a:endParaRPr lang="ru-RU" u="sng" dirty="0">
              <a:solidFill>
                <a:schemeClr val="tx2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D312-D463-49DE-B374-F7BB33C577A0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84888" y="63087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hlinkClick r:id="rId2" action="ppaction://hlinksldjump"/>
              </a:rPr>
              <a:t>Назад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Карточка № 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Кто обращается к мальчику? Зачем? </a:t>
            </a:r>
          </a:p>
          <a:p>
            <a:r>
              <a:rPr lang="ru-RU" sz="2800" dirty="0"/>
              <a:t>Отвечает ли ему мальчик?</a:t>
            </a:r>
          </a:p>
          <a:p>
            <a:r>
              <a:rPr lang="ru-RU" sz="2800" dirty="0"/>
              <a:t>Как рисует свою страну Лесной царь? Похож ли его мир на реальный?</a:t>
            </a:r>
          </a:p>
          <a:p>
            <a:r>
              <a:rPr lang="ru-RU" sz="2800" dirty="0"/>
              <a:t>Подберите синонимы к слову сказочный.</a:t>
            </a:r>
          </a:p>
          <a:p>
            <a:r>
              <a:rPr lang="ru-RU" sz="2800" dirty="0"/>
              <a:t>Действительно ли существует Лесной царь как представитель чудесного, нереального мира или это только сон младенца?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439-0F8E-4823-A4C8-A7D69477CB40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43663" y="62372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hlinkClick r:id="rId2" action="ppaction://hlinksldjump"/>
              </a:rPr>
              <a:t>Назад</a:t>
            </a:r>
            <a:r>
              <a:rPr lang="ru-RU">
                <a:hlinkClick r:id="rId2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мы выяснили?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Пейзажный зачин и концовка</a:t>
            </a:r>
          </a:p>
          <a:p>
            <a:r>
              <a:rPr lang="ru-RU"/>
              <a:t>Диалоги (открытый и скрытый)</a:t>
            </a:r>
          </a:p>
          <a:p>
            <a:r>
              <a:rPr lang="ru-RU"/>
              <a:t>Реальные и фантастические герои</a:t>
            </a:r>
          </a:p>
          <a:p>
            <a:r>
              <a:rPr lang="ru-RU"/>
              <a:t>Два мира: реальный и идеальный</a:t>
            </a:r>
          </a:p>
          <a:p>
            <a:r>
              <a:rPr lang="ru-RU"/>
              <a:t>Острый, напряженный сюжет</a:t>
            </a:r>
          </a:p>
          <a:p>
            <a:r>
              <a:rPr lang="ru-RU"/>
              <a:t>Трагический финал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Сравним с определением: </a:t>
            </a:r>
            <a:r>
              <a:rPr lang="ru-RU">
                <a:solidFill>
                  <a:schemeClr val="tx2"/>
                </a:solidFill>
                <a:hlinkClick r:id="rId2" action="ppaction://hlinksldjump"/>
              </a:rPr>
              <a:t>см. здесь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E51-C917-40E7-BC88-840BA2EB75A4}" type="slidenum">
              <a:rPr lang="ru-RU" altLang="en-US"/>
              <a:pPr/>
              <a:t>16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М. Цветаева «Два «Лесных царя»: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3240087"/>
          </a:xfrm>
        </p:spPr>
        <p:txBody>
          <a:bodyPr>
            <a:normAutofit lnSpcReduction="10000"/>
          </a:bodyPr>
          <a:lstStyle/>
          <a:p>
            <a:pPr indent="14288" algn="just">
              <a:buFont typeface="Wingdings" pitchFamily="2" charset="2"/>
              <a:buNone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</a:rPr>
              <a:t>Лучше перевода «Лесного царя», чем это сделал Жуковский, нельзя и не должно пытаться. За столетием давности это уже не перевод, а подлинник. Это просто другой «Лесной царь». Русский «Лесной царь» из хрестоматий и страшных детских снов.</a:t>
            </a:r>
          </a:p>
          <a:p>
            <a:pPr indent="14288"/>
            <a:endParaRPr lang="ru-RU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6CCD-3607-4127-8578-EB7E2FEF52C6}" type="slidenum">
              <a:rPr lang="ru-RU" altLang="en-US"/>
              <a:pPr/>
              <a:t>17</a:t>
            </a:fld>
            <a:endParaRPr lang="ru-RU" alt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68313" y="4437063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Задание </a:t>
            </a:r>
            <a:r>
              <a:rPr lang="en-US" sz="2400" b="1">
                <a:solidFill>
                  <a:schemeClr val="tx2"/>
                </a:solidFill>
              </a:rPr>
              <a:t>IV</a:t>
            </a:r>
            <a:r>
              <a:rPr lang="ru-RU" sz="2400" b="1">
                <a:solidFill>
                  <a:schemeClr val="tx2"/>
                </a:solidFill>
              </a:rPr>
              <a:t>.</a:t>
            </a:r>
            <a:r>
              <a:rPr lang="ru-RU" sz="2400"/>
              <a:t> Сопоставьте строки из подстрочного перевода баллады Гете и баллады Жуковского и определите различия в содержании двух баллад.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    Гёте                Жуковский</a:t>
            </a:r>
          </a:p>
        </p:txBody>
      </p:sp>
      <p:graphicFrame>
        <p:nvGraphicFramePr>
          <p:cNvPr id="30751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1052513"/>
          <a:ext cx="8229600" cy="4968875"/>
        </p:xfrm>
        <a:graphic>
          <a:graphicData uri="http://schemas.openxmlformats.org/drawingml/2006/table">
            <a:tbl>
              <a:tblPr/>
              <a:tblGrid>
                <a:gridCol w="3683000"/>
                <a:gridCol w="4546600"/>
              </a:tblGrid>
              <a:tr h="496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Отец, ты не слышишь, что мне царь обещает?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Успокойся, дитя, в сухой листве ветер шуршит…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Мои прекрасные дочери будут нянчить тебя…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Отец, отец, неужто ты не видишь там, в этой тьме, царя дочерей?!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Мой сын, мой сын, я в точности вижу…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 люблю тебя, меня уязвила твоя красота. Не хочешь охотой – силой возьму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Родимый, лесной царь со мной говорит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Он золото, радость и перлы сулит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 нет, мой младенец, ослышался ты: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То ветер, проснувшись, колыхнул листы.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Узнаешь прекрасных моих дочерей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Родимый, лесной царь созвал дочерей!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Мне, вижу, кивают из темных ветвей!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 нет, все спокойно в ночной глубине: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То ветлы седые стоят в стороне…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Дитя, я пленился твоей красотой, не волей иль волей, а будешь ты мой.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78EE-5FC4-40C5-979D-510A2DBC58E9}" type="slidenum">
              <a:rPr lang="ru-RU" altLang="en-US"/>
              <a:pPr/>
              <a:t>18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Поэт, создавая произведение, выражает в нём свои мысли и чувства, отражает свою личность. </a:t>
            </a:r>
            <a:endParaRPr lang="ru-RU" sz="3800" i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221163"/>
            <a:ext cx="8229600" cy="1900237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2600"/>
              <a:t>Что хотел показать нам Гёте?</a:t>
            </a:r>
            <a:endParaRPr lang="en-US" sz="2600"/>
          </a:p>
          <a:p>
            <a:pPr algn="r">
              <a:lnSpc>
                <a:spcPct val="90000"/>
              </a:lnSpc>
            </a:pPr>
            <a:r>
              <a:rPr lang="ru-RU" sz="2600"/>
              <a:t>Что внёс Жуковский в перевод?</a:t>
            </a:r>
          </a:p>
          <a:p>
            <a:pPr algn="r"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r>
              <a:rPr lang="ru-RU" sz="2600"/>
              <a:t>Запишите свои выводы</a:t>
            </a:r>
          </a:p>
          <a:p>
            <a:pPr>
              <a:lnSpc>
                <a:spcPct val="90000"/>
              </a:lnSpc>
            </a:pPr>
            <a:endParaRPr lang="ru-RU" sz="2600"/>
          </a:p>
        </p:txBody>
      </p:sp>
      <p:pic>
        <p:nvPicPr>
          <p:cNvPr id="33799" name="Picture 7" descr="Гет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916113"/>
            <a:ext cx="1939925" cy="2159000"/>
          </a:xfrm>
          <a:noFill/>
          <a:ln/>
        </p:spPr>
      </p:pic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9A8-E84B-4BFB-AD24-4249D4F6B67B}" type="slidenum">
              <a:rPr lang="ru-RU" altLang="en-US"/>
              <a:pPr/>
              <a:t>19</a:t>
            </a:fld>
            <a:endParaRPr lang="ru-RU" altLang="en-US"/>
          </a:p>
        </p:txBody>
      </p:sp>
      <p:pic>
        <p:nvPicPr>
          <p:cNvPr id="33800" name="Picture 8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205038"/>
            <a:ext cx="2717800" cy="3600450"/>
          </a:xfrm>
          <a:noFill/>
          <a:ln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урока: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marL="95250" indent="447675">
              <a:lnSpc>
                <a:spcPct val="90000"/>
              </a:lnSpc>
            </a:pPr>
            <a:r>
              <a:rPr lang="ru-RU" sz="2600"/>
              <a:t>познакомиться с личностью поэта, с его ролью в развитии русской литературы;</a:t>
            </a:r>
          </a:p>
          <a:p>
            <a:pPr marL="95250" indent="447675">
              <a:lnSpc>
                <a:spcPct val="90000"/>
              </a:lnSpc>
            </a:pPr>
            <a:r>
              <a:rPr lang="ru-RU" sz="2600"/>
              <a:t>определить особенности романтической баллады на примере произведения Жуковского «Лесной царь».</a:t>
            </a:r>
          </a:p>
          <a:p>
            <a:pPr marL="95250" indent="447675">
              <a:lnSpc>
                <a:spcPct val="90000"/>
              </a:lnSpc>
            </a:pPr>
            <a:r>
              <a:rPr lang="ru-RU" sz="2600"/>
              <a:t>сравнить тексты баллады Гёте и Жуковского</a:t>
            </a:r>
          </a:p>
          <a:p>
            <a:pPr marL="95250" indent="447675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</a:rPr>
              <a:t>Примечание</a:t>
            </a:r>
            <a:r>
              <a:rPr lang="ru-RU" sz="2600"/>
              <a:t> </a:t>
            </a:r>
          </a:p>
          <a:p>
            <a:pPr marL="95250" indent="447675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>
                <a:latin typeface="Times New Roman" pitchFamily="18" charset="0"/>
              </a:rPr>
              <a:t>В основе педагогической мастерской – индивидуальная или групповая самостоятельная работа учеников по изучению нового материала без предварительного объяснения его учителем. Ученики прорабатывают и преобразовывают текст учебника или дополнительный материал в план, тезисы, сравнительные таблицы и самостоятельно добывают новые знания из книг, а не со слов учителя.</a:t>
            </a:r>
            <a:r>
              <a:rPr lang="ru-RU" sz="200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892A-781C-4B48-9D29-B65516AF9FEF}" type="slidenum">
              <a:rPr lang="ru-RU" altLang="en-US"/>
              <a:pPr/>
              <a:t>2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-963488"/>
            <a:ext cx="5832648" cy="3295650"/>
          </a:xfrm>
        </p:spPr>
        <p:txBody>
          <a:bodyPr>
            <a:normAutofit/>
          </a:bodyPr>
          <a:lstStyle/>
          <a:p>
            <a:r>
              <a:rPr lang="ru-RU" sz="3200" dirty="0"/>
              <a:t>Вот как писала об этом М.И. Цветаева: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5616624" cy="5112568"/>
          </a:xfrm>
        </p:spPr>
        <p:txBody>
          <a:bodyPr>
            <a:normAutofit fontScale="55000" lnSpcReduction="20000"/>
          </a:bodyPr>
          <a:lstStyle/>
          <a:p>
            <a:pPr indent="542925" algn="just">
              <a:lnSpc>
                <a:spcPct val="170000"/>
              </a:lnSpc>
              <a:buClr>
                <a:schemeClr val="accent1"/>
              </a:buClr>
              <a:buSzPct val="65000"/>
              <a:buNone/>
            </a:pPr>
            <a:r>
              <a:rPr lang="ru-RU" sz="33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 “Вещи равновелики и совершенно разны. Две вариации на одну тему, два видения одной вещи. Гёте — из черноты своих огненных глаз — увидел лесного демона, и мы с ним. </a:t>
            </a:r>
            <a:r>
              <a:rPr lang="ru-RU" sz="33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	Жуковский из глади своих ярких, добрых, разумных глаз — не увидел, не увидели и мы с ним.</a:t>
            </a:r>
            <a:endParaRPr lang="en-US" sz="33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indent="542925" algn="just">
              <a:lnSpc>
                <a:spcPct val="170000"/>
              </a:lnSpc>
              <a:buClr>
                <a:schemeClr val="accent1"/>
              </a:buClr>
              <a:buSzPct val="65000"/>
              <a:buNone/>
            </a:pPr>
            <a:r>
              <a:rPr lang="ru-RU" sz="33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Наше чувство при чтении «Лесного царя»: как это ребёнок не видит, что это вётлы? </a:t>
            </a:r>
            <a:endParaRPr lang="en-US" sz="33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indent="542925" algn="just">
              <a:lnSpc>
                <a:spcPct val="170000"/>
              </a:lnSpc>
              <a:buClr>
                <a:schemeClr val="accent1"/>
              </a:buClr>
              <a:buSzPct val="65000"/>
              <a:buNone/>
            </a:pPr>
            <a:r>
              <a:rPr lang="ru-RU" sz="33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У Жуковского ребёнок погибает от страха, у Гёте — от лесного царя”.</a:t>
            </a:r>
          </a:p>
          <a:p>
            <a:pPr marL="93663" indent="263525" algn="just">
              <a:lnSpc>
                <a:spcPct val="90000"/>
              </a:lnSpc>
              <a:buFont typeface="Wingdings" pitchFamily="2" charset="2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19F-A59C-43F0-9229-44019104BC5E}" type="slidenum">
              <a:rPr lang="ru-RU" altLang="en-US"/>
              <a:pPr/>
              <a:t>20</a:t>
            </a:fld>
            <a:endParaRPr lang="ru-RU" altLang="en-US"/>
          </a:p>
        </p:txBody>
      </p:sp>
      <p:pic>
        <p:nvPicPr>
          <p:cNvPr id="7" name="Picture 4" descr="Untitled-Scanned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61472" cy="3619552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B808-1AC5-44BF-B3EC-671C38D51A53}" type="slidenum">
              <a:rPr lang="ru-RU" altLang="en-US" smtClean="0"/>
              <a:pPr/>
              <a:t>21</a:t>
            </a:fld>
            <a:endParaRPr lang="ru-RU" altLang="en-US"/>
          </a:p>
        </p:txBody>
      </p:sp>
      <p:pic>
        <p:nvPicPr>
          <p:cNvPr id="40962" name="Picture 2" descr="http://festival.1september.ru/articles/62165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01365"/>
            <a:ext cx="9324528" cy="70593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B808-1AC5-44BF-B3EC-671C38D51A53}" type="slidenum">
              <a:rPr lang="ru-RU" altLang="en-US" smtClean="0"/>
              <a:pPr/>
              <a:t>22</a:t>
            </a:fld>
            <a:endParaRPr lang="ru-RU" altLang="en-US"/>
          </a:p>
        </p:txBody>
      </p:sp>
      <p:pic>
        <p:nvPicPr>
          <p:cNvPr id="39938" name="Picture 2" descr="http://lit.1september.ru/2005/05/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B808-1AC5-44BF-B3EC-671C38D51A53}" type="slidenum">
              <a:rPr lang="ru-RU" altLang="en-US" smtClean="0"/>
              <a:pPr/>
              <a:t>23</a:t>
            </a:fld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60648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В. Г. Белинский как-то писал: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“…В балладе главное не событие, а ощущение, которое оно возбуждает, дума, на которую оно наводит ...”</a:t>
            </a:r>
            <a:endParaRPr lang="ru-RU" sz="2800" dirty="0"/>
          </a:p>
        </p:txBody>
      </p:sp>
      <p:pic>
        <p:nvPicPr>
          <p:cNvPr id="41986" name="Picture 2" descr="http://s019.radikal.ru/i612/1204/ce/6e10576c0b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26158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Рефлексия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/>
              <a:t>Просмотрев свои записи и вспомнив, как проходила мастерская, отметьте моменты, когда было трудно, было радостно, когда (чему) удивились, когда </a:t>
            </a:r>
            <a:r>
              <a:rPr lang="ru-RU" dirty="0" smtClean="0"/>
              <a:t>хотелось поспорить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5BF9-26A2-4FF4-9147-0BA3D31481F0}" type="slidenum">
              <a:rPr lang="ru-RU" altLang="en-US"/>
              <a:pPr/>
              <a:t>24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Выучить балладу наизусть</a:t>
            </a:r>
          </a:p>
          <a:p>
            <a:r>
              <a:rPr lang="ru-RU" dirty="0"/>
              <a:t>Определить размер баллады, схему рифмовки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Создать иллюстрации к балладе В.А. Жуковского «</a:t>
            </a:r>
            <a:r>
              <a:rPr lang="ru-RU" smtClean="0"/>
              <a:t>Лесной царь»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5FBF-BB8E-45CC-856D-1B399892D1EB}" type="slidenum">
              <a:rPr lang="ru-RU" altLang="en-US"/>
              <a:pPr/>
              <a:t>25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571744"/>
            <a:ext cx="8002587" cy="3455988"/>
          </a:xfrm>
        </p:spPr>
        <p:txBody>
          <a:bodyPr>
            <a:normAutofit/>
          </a:bodyPr>
          <a:lstStyle/>
          <a:p>
            <a:pPr algn="r"/>
            <a:r>
              <a:rPr lang="ru-RU" sz="3800" i="1" dirty="0">
                <a:solidFill>
                  <a:srgbClr val="080808"/>
                </a:solidFill>
              </a:rPr>
              <a:t/>
            </a:r>
            <a:br>
              <a:rPr lang="ru-RU" sz="3800" i="1" dirty="0">
                <a:solidFill>
                  <a:srgbClr val="080808"/>
                </a:solidFill>
              </a:rPr>
            </a:br>
            <a:r>
              <a:rPr lang="ru-RU" sz="1800" b="1" i="1" dirty="0">
                <a:solidFill>
                  <a:srgbClr val="080808"/>
                </a:solidFill>
              </a:rPr>
              <a:t>Его стихов пленительная сладость</a:t>
            </a:r>
            <a:br>
              <a:rPr lang="ru-RU" sz="1800" b="1" i="1" dirty="0">
                <a:solidFill>
                  <a:srgbClr val="080808"/>
                </a:solidFill>
              </a:rPr>
            </a:br>
            <a:r>
              <a:rPr lang="ru-RU" sz="1800" b="1" i="1" dirty="0">
                <a:solidFill>
                  <a:srgbClr val="080808"/>
                </a:solidFill>
              </a:rPr>
              <a:t>Пройдет веков завистливую даль,</a:t>
            </a:r>
            <a:br>
              <a:rPr lang="ru-RU" sz="1800" b="1" i="1" dirty="0">
                <a:solidFill>
                  <a:srgbClr val="080808"/>
                </a:solidFill>
              </a:rPr>
            </a:br>
            <a:r>
              <a:rPr lang="ru-RU" sz="1800" b="1" i="1" dirty="0">
                <a:solidFill>
                  <a:srgbClr val="080808"/>
                </a:solidFill>
              </a:rPr>
              <a:t>И, внемля им, вздохнет о славе младость,</a:t>
            </a:r>
            <a:br>
              <a:rPr lang="ru-RU" sz="1800" b="1" i="1" dirty="0">
                <a:solidFill>
                  <a:srgbClr val="080808"/>
                </a:solidFill>
              </a:rPr>
            </a:br>
            <a:r>
              <a:rPr lang="ru-RU" sz="1800" b="1" i="1" dirty="0">
                <a:solidFill>
                  <a:srgbClr val="080808"/>
                </a:solidFill>
              </a:rPr>
              <a:t>Утешится безмолвная печаль,</a:t>
            </a:r>
            <a:br>
              <a:rPr lang="ru-RU" sz="1800" b="1" i="1" dirty="0">
                <a:solidFill>
                  <a:srgbClr val="080808"/>
                </a:solidFill>
              </a:rPr>
            </a:br>
            <a:r>
              <a:rPr lang="ru-RU" sz="1800" b="1" i="1" dirty="0">
                <a:solidFill>
                  <a:srgbClr val="080808"/>
                </a:solidFill>
              </a:rPr>
              <a:t>И резвая задумается радость.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2400" i="1" dirty="0">
                <a:solidFill>
                  <a:srgbClr val="080808"/>
                </a:solidFill>
              </a:rPr>
              <a:t>                   </a:t>
            </a:r>
            <a:r>
              <a:rPr lang="ru-RU" sz="1600" b="1" i="1" dirty="0" smtClean="0">
                <a:solidFill>
                  <a:srgbClr val="080808"/>
                </a:solidFill>
              </a:rPr>
              <a:t>А.С.Пушкин </a:t>
            </a:r>
            <a:r>
              <a:rPr lang="ru-RU" sz="1600" b="1" i="1" dirty="0">
                <a:solidFill>
                  <a:srgbClr val="080808"/>
                </a:solidFill>
              </a:rPr>
              <a:t>«К портрету Жуковского»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3C5A-88C3-4F44-B7F6-958C1FA647C4}" type="slidenum">
              <a:rPr lang="ru-RU" altLang="en-US"/>
              <a:pPr/>
              <a:t>3</a:t>
            </a:fld>
            <a:endParaRPr lang="ru-RU" altLang="en-US"/>
          </a:p>
        </p:txBody>
      </p:sp>
      <p:pic>
        <p:nvPicPr>
          <p:cNvPr id="34818" name="Picture 2" descr="http://uploads1.wikipaintings.org/images/orest-kiprensky/portrait-of-vasily-zhukovsky-1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6632"/>
            <a:ext cx="4623066" cy="5112568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B808-1AC5-44BF-B3EC-671C38D51A53}" type="slidenum">
              <a:rPr lang="ru-RU" altLang="en-US" smtClean="0"/>
              <a:pPr/>
              <a:t>4</a:t>
            </a:fld>
            <a:endParaRPr lang="ru-RU" altLang="en-US"/>
          </a:p>
        </p:txBody>
      </p:sp>
      <p:pic>
        <p:nvPicPr>
          <p:cNvPr id="38914" name="Picture 2" descr="http://archive.gelos.ru/month/2009/oct2009book/bigimages/nb527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279131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«Весь мир в мою теснился грудь…»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/>
            <a:r>
              <a:rPr lang="ru-RU"/>
              <a:t>Василий Андреевич Жуковский… </a:t>
            </a:r>
            <a:r>
              <a:rPr lang="ru-RU">
                <a:hlinkClick r:id="rId3" action="ppaction://hlinksldjump"/>
              </a:rPr>
              <a:t>Кто он?</a:t>
            </a:r>
            <a:endParaRPr lang="ru-RU"/>
          </a:p>
          <a:p>
            <a:pPr algn="just">
              <a:buFont typeface="Wingdings" pitchFamily="2" charset="2"/>
              <a:buNone/>
            </a:pPr>
            <a:endParaRPr lang="ru-RU"/>
          </a:p>
          <a:p>
            <a:pPr algn="just"/>
            <a:r>
              <a:rPr lang="ru-RU"/>
              <a:t> </a:t>
            </a:r>
            <a:r>
              <a:rPr lang="ru-RU" b="1">
                <a:solidFill>
                  <a:schemeClr val="tx2"/>
                </a:solidFill>
              </a:rPr>
              <a:t>Задание </a:t>
            </a:r>
            <a:r>
              <a:rPr lang="en-US" b="1">
                <a:solidFill>
                  <a:schemeClr val="tx2"/>
                </a:solidFill>
              </a:rPr>
              <a:t>I</a:t>
            </a:r>
            <a:r>
              <a:rPr lang="ru-RU" b="1">
                <a:solidFill>
                  <a:schemeClr val="tx2"/>
                </a:solidFill>
              </a:rPr>
              <a:t>.</a:t>
            </a:r>
            <a:r>
              <a:rPr lang="ru-RU"/>
              <a:t> Познакомьтесь с содержанием статьи учебника (с. 58-59). Составьте тезисный план. Прочтите тезисы, дополните при необходимости свои записи. </a:t>
            </a:r>
          </a:p>
          <a:p>
            <a:pPr algn="just"/>
            <a:r>
              <a:rPr lang="ru-RU"/>
              <a:t>Скажите, можно ли назвать Жуковского обыкновенным человеком? </a:t>
            </a:r>
          </a:p>
          <a:p>
            <a:pPr algn="just"/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E49-D11E-496D-8755-F8818D04A556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300788" y="62372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4" action="ppaction://hlinksldjump"/>
              </a:rPr>
              <a:t>Посмотреть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 Василий Андреевич Жуковский… Кто он?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600"/>
              <a:t>Переводчик. Организатор литературной группы «Арзамас». Учитель Пушкина. Высокий сановник. Ходатай за декабристов. Воин, участник сражения с Наполеоном. Поэт…  Да, все это один человек! </a:t>
            </a:r>
          </a:p>
          <a:p>
            <a:r>
              <a:rPr lang="ru-RU" sz="2600"/>
              <a:t>«Весь мир в мою теснился грудь…», - сказал о себе Жуковский. Но вернее всего, он основатель фундамента, на котором воздвиглось сложное и стройное здание российской поэзии.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EA5B-2B6D-47DC-9CD4-9D96C2A228CB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43663" y="62372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  <a:hlinkClick r:id="rId2" action="ppaction://hlinksldjump"/>
              </a:rPr>
              <a:t>Назад </a:t>
            </a:r>
            <a:endParaRPr lang="ru-RU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Примерная запись в тетради: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1767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В.А.Жуковский – большой оригинальный поэт, открывший новый век в отечественной </a:t>
            </a:r>
            <a:r>
              <a:rPr lang="ru-RU" sz="2000" dirty="0" smtClean="0"/>
              <a:t>литературе   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Поэзия Жуковского пронизана высокой человечностью – автор любит человека, сострадает ему в горе, радуется его победам и верит в добрые начала </a:t>
            </a:r>
            <a:r>
              <a:rPr lang="ru-RU" sz="2000" dirty="0" smtClean="0"/>
              <a:t>души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Незаконнорожденный сын помещика Бунина – Жуковский считал, что в земных отношениях все зависит не от социальных условий, а от самих людей, от меры их </a:t>
            </a:r>
            <a:r>
              <a:rPr lang="ru-RU" sz="2000" dirty="0" smtClean="0"/>
              <a:t>человеколюбия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По словам Белинского, Жуковский вдохнул душу в русскую поэзию.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Жуковский писал стихотворения, элегии, послания, </a:t>
            </a:r>
            <a:r>
              <a:rPr lang="ru-RU" sz="2000" dirty="0" smtClean="0"/>
              <a:t>баллады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Баллады Жуковского:</a:t>
            </a:r>
          </a:p>
          <a:p>
            <a:pPr lvl="1"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</a:rPr>
              <a:t>русские </a:t>
            </a:r>
            <a:r>
              <a:rPr lang="ru-RU" sz="1800" b="1" dirty="0">
                <a:latin typeface="Times New Roman" pitchFamily="18" charset="0"/>
              </a:rPr>
              <a:t>– </a:t>
            </a:r>
            <a:r>
              <a:rPr lang="ru-RU" sz="1800" b="1" i="1" dirty="0">
                <a:latin typeface="Times New Roman" pitchFamily="18" charset="0"/>
              </a:rPr>
              <a:t>«Людмила», «Светлана», «Двенадцать спящих дев» </a:t>
            </a:r>
            <a:r>
              <a:rPr lang="ru-RU" sz="1800" i="1" dirty="0">
                <a:latin typeface="Times New Roman" pitchFamily="18" charset="0"/>
              </a:rPr>
              <a:t>и др.;</a:t>
            </a:r>
          </a:p>
          <a:p>
            <a:pPr lvl="1"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</a:rPr>
              <a:t>рыцарские </a:t>
            </a:r>
            <a:r>
              <a:rPr lang="ru-RU" sz="1800" b="1" dirty="0">
                <a:latin typeface="Times New Roman" pitchFamily="18" charset="0"/>
              </a:rPr>
              <a:t>– </a:t>
            </a:r>
            <a:r>
              <a:rPr lang="ru-RU" sz="1800" b="1" i="1" dirty="0">
                <a:latin typeface="Times New Roman" pitchFamily="18" charset="0"/>
              </a:rPr>
              <a:t>«Эолова арфа», «Кубок», «Рыцарь </a:t>
            </a:r>
            <a:r>
              <a:rPr lang="ru-RU" sz="1800" b="1" i="1" dirty="0" err="1">
                <a:latin typeface="Times New Roman" pitchFamily="18" charset="0"/>
              </a:rPr>
              <a:t>Тогенбург</a:t>
            </a:r>
            <a:r>
              <a:rPr lang="ru-RU" sz="1800" b="1" i="1" dirty="0">
                <a:latin typeface="Times New Roman" pitchFamily="18" charset="0"/>
              </a:rPr>
              <a:t>» </a:t>
            </a:r>
            <a:r>
              <a:rPr lang="ru-RU" sz="1800" i="1" dirty="0">
                <a:latin typeface="Times New Roman" pitchFamily="18" charset="0"/>
              </a:rPr>
              <a:t>и др.;</a:t>
            </a:r>
          </a:p>
          <a:p>
            <a:pPr lvl="1"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</a:rPr>
              <a:t>античные </a:t>
            </a:r>
            <a:r>
              <a:rPr lang="ru-RU" sz="1800" b="1" dirty="0">
                <a:latin typeface="Times New Roman" pitchFamily="18" charset="0"/>
              </a:rPr>
              <a:t>– </a:t>
            </a:r>
            <a:r>
              <a:rPr lang="ru-RU" sz="1800" b="1" i="1" dirty="0">
                <a:latin typeface="Times New Roman" pitchFamily="18" charset="0"/>
              </a:rPr>
              <a:t>«Ахилл», «</a:t>
            </a:r>
            <a:r>
              <a:rPr lang="ru-RU" sz="1800" b="1" i="1" dirty="0" err="1">
                <a:latin typeface="Times New Roman" pitchFamily="18" charset="0"/>
              </a:rPr>
              <a:t>Ивиковы</a:t>
            </a:r>
            <a:r>
              <a:rPr lang="ru-RU" sz="1800" b="1" i="1" dirty="0">
                <a:latin typeface="Times New Roman" pitchFamily="18" charset="0"/>
              </a:rPr>
              <a:t> журавли» </a:t>
            </a:r>
            <a:r>
              <a:rPr lang="ru-RU" sz="1800" i="1" dirty="0">
                <a:latin typeface="Times New Roman" pitchFamily="18" charset="0"/>
              </a:rPr>
              <a:t>и </a:t>
            </a:r>
            <a:r>
              <a:rPr lang="ru-RU" sz="1800" i="1" dirty="0" err="1" smtClean="0">
                <a:latin typeface="Times New Roman" pitchFamily="18" charset="0"/>
              </a:rPr>
              <a:t>др</a:t>
            </a:r>
            <a:endParaRPr lang="ru-RU" sz="1800" i="1" dirty="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1800" i="1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1800" i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/>
              <a:t>Поэзия Жуковского открыла русскому читателю романтический мир таинственных преданий, она проникнута гуманизмом и стремлением к нравственному совершенству.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56E0-832F-4B07-8033-D2939122766A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04025" y="63087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hlinkClick r:id="rId2" action="ppaction://hlinksldjump"/>
              </a:rPr>
              <a:t>Назад</a:t>
            </a:r>
            <a:r>
              <a:rPr lang="ru-RU">
                <a:hlinkClick r:id="rId2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Как вы понимаете выражение «романтический мир»? Каков он?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Задание </a:t>
            </a:r>
            <a:r>
              <a:rPr lang="en-US" b="1">
                <a:solidFill>
                  <a:schemeClr val="tx2"/>
                </a:solidFill>
              </a:rPr>
              <a:t>II</a:t>
            </a:r>
            <a:r>
              <a:rPr lang="ru-RU" b="1">
                <a:solidFill>
                  <a:schemeClr val="tx2"/>
                </a:solidFill>
              </a:rPr>
              <a:t>.</a:t>
            </a:r>
            <a:r>
              <a:rPr lang="ru-RU"/>
              <a:t> Запишите  словосочетание «романтический мир» и ассоциации, которые возникают  у вас при этих словах.</a:t>
            </a:r>
          </a:p>
          <a:p>
            <a:r>
              <a:rPr lang="ru-RU"/>
              <a:t>Прочтите  ваши записи, послушайте своих товарищей и допишите то, что вам кажется интересным.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55F-E5D4-4874-91D5-670F1D4DCA88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300788" y="62372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Посмотреть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Примерная запись в тетради: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/>
              <a:t>яркий,</a:t>
            </a:r>
          </a:p>
          <a:p>
            <a:r>
              <a:rPr lang="ru-RU" i="1"/>
              <a:t> таинственный, </a:t>
            </a:r>
          </a:p>
          <a:p>
            <a:r>
              <a:rPr lang="ru-RU" i="1"/>
              <a:t>особенный,</a:t>
            </a:r>
          </a:p>
          <a:p>
            <a:r>
              <a:rPr lang="ru-RU" i="1"/>
              <a:t> необыкновенный,</a:t>
            </a:r>
          </a:p>
          <a:p>
            <a:r>
              <a:rPr lang="ru-RU" i="1"/>
              <a:t> экзотический, </a:t>
            </a:r>
          </a:p>
          <a:p>
            <a:r>
              <a:rPr lang="ru-RU" i="1"/>
              <a:t>исключительный, </a:t>
            </a:r>
          </a:p>
          <a:p>
            <a:r>
              <a:rPr lang="ru-RU" i="1"/>
              <a:t>необычный,</a:t>
            </a:r>
          </a:p>
          <a:p>
            <a:r>
              <a:rPr lang="ru-RU" i="1"/>
              <a:t>загадочный.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E337-FE84-4AA6-9BFA-C61D185803CE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88125" y="62372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  <a:hlinkClick r:id="rId2" action="ppaction://hlinksldjump"/>
              </a:rPr>
              <a:t>Назад</a:t>
            </a:r>
            <a:r>
              <a:rPr lang="ru-RU" b="1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7416" name="Picture 8" descr="big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125538"/>
            <a:ext cx="4859337" cy="3379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1263</Words>
  <Application>Microsoft Office PowerPoint</Application>
  <PresentationFormat>Экран (4:3)</PresentationFormat>
  <Paragraphs>174</Paragraphs>
  <Slides>25</Slides>
  <Notes>1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Василий Андреевич Жуковский</vt:lpstr>
      <vt:lpstr>Цель урока:</vt:lpstr>
      <vt:lpstr> Его стихов пленительная сладость Пройдет веков завистливую даль, И, внемля им, вздохнет о славе младость, Утешится безмолвная печаль, И резвая задумается радость.                    А.С.Пушкин «К портрету Жуковского»</vt:lpstr>
      <vt:lpstr>Слайд 4</vt:lpstr>
      <vt:lpstr>«Весь мир в мою теснился грудь…»</vt:lpstr>
      <vt:lpstr> Василий Андреевич Жуковский… Кто он? </vt:lpstr>
      <vt:lpstr>Примерная запись в тетради: </vt:lpstr>
      <vt:lpstr>Как вы понимаете выражение «романтический мир»? Каков он?</vt:lpstr>
      <vt:lpstr>Примерная запись в тетради:</vt:lpstr>
      <vt:lpstr>«Поэзия необыкновенного человека – Василия Андреевича Жуковского – открыла русскому читателю необыкновенный мир». </vt:lpstr>
      <vt:lpstr>Словарь литературоведческих терминов</vt:lpstr>
      <vt:lpstr>В чем особенность романтической баллады?</vt:lpstr>
      <vt:lpstr>Карточка № 1</vt:lpstr>
      <vt:lpstr>Карточка № 2</vt:lpstr>
      <vt:lpstr>Карточка № 3</vt:lpstr>
      <vt:lpstr>Что мы выяснили?</vt:lpstr>
      <vt:lpstr>М. Цветаева «Два «Лесных царя»:</vt:lpstr>
      <vt:lpstr>    Гёте                Жуковский</vt:lpstr>
      <vt:lpstr>Поэт, создавая произведение, выражает в нём свои мысли и чувства, отражает свою личность. </vt:lpstr>
      <vt:lpstr>Вот как писала об этом М.И. Цветаева:</vt:lpstr>
      <vt:lpstr>Слайд 21</vt:lpstr>
      <vt:lpstr>Слайд 22</vt:lpstr>
      <vt:lpstr>Слайд 23</vt:lpstr>
      <vt:lpstr>Рефлексия</vt:lpstr>
      <vt:lpstr>Домашнее задание: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Архипова Наталья Петровна</dc:creator>
  <cp:lastModifiedBy>Татьяна</cp:lastModifiedBy>
  <cp:revision>30</cp:revision>
  <dcterms:created xsi:type="dcterms:W3CDTF">2006-10-06T09:47:27Z</dcterms:created>
  <dcterms:modified xsi:type="dcterms:W3CDTF">2013-02-08T05:49:12Z</dcterms:modified>
</cp:coreProperties>
</file>